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89" r:id="rId3"/>
    <p:sldId id="279" r:id="rId4"/>
    <p:sldId id="273" r:id="rId5"/>
    <p:sldId id="268" r:id="rId6"/>
    <p:sldId id="261" r:id="rId7"/>
    <p:sldId id="280" r:id="rId8"/>
    <p:sldId id="281" r:id="rId9"/>
    <p:sldId id="284" r:id="rId10"/>
    <p:sldId id="285" r:id="rId11"/>
    <p:sldId id="283" r:id="rId12"/>
    <p:sldId id="286" r:id="rId13"/>
    <p:sldId id="262" r:id="rId14"/>
    <p:sldId id="277" r:id="rId15"/>
    <p:sldId id="267" r:id="rId16"/>
    <p:sldId id="278" r:id="rId17"/>
    <p:sldId id="270" r:id="rId18"/>
    <p:sldId id="288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21" autoAdjust="0"/>
  </p:normalViewPr>
  <p:slideViewPr>
    <p:cSldViewPr>
      <p:cViewPr>
        <p:scale>
          <a:sx n="78" d="100"/>
          <a:sy n="78" d="100"/>
        </p:scale>
        <p:origin x="-92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18C51-EE65-4EDF-BAC1-A9DA5A98C440}" type="datetimeFigureOut">
              <a:rPr lang="en-US" smtClean="0"/>
              <a:pPr/>
              <a:t>3/11/2012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99A15-CE8A-4B68-8356-281FCF3D8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604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16F6A-1ED0-4743-992F-A3569AA137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NAS (2009) Figure S-1, page 10.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16F6A-1ED0-4743-992F-A3569AA137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NAS (2009) Figure 5-8 (page 133)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16F6A-1ED0-4743-992F-A3569AA137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Workshop Background &amp; Purpose</a:t>
            </a:r>
            <a:br>
              <a:rPr lang="en-US" b="1" smtClean="0"/>
            </a:br>
            <a:endParaRPr lang="en-US" b="1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This workshop series is a continuation of the discussion set forth by the National Academy of Science (2009) Science and Decisions: Advancement of Risk Assessment, toward a unified approach to dose response assessment. Conducted under the aegis of the Alliance for Risk Assessment (ARA), a series of three workshops is underway. The workshops will be lead by an Expert Panel, and will focus on biological and statistical issues that relate to dose-response assessment.  Evaluation of dose-response assessment techniques will be based on case studies. The first workshop was devoted to brainstorming and selection of case studies to evaluate proposed dose-response assessment techniques and utility in different problem formulations. In the second workshop, the Expert Panel will lead a discussion and evaluation of case study results. A third workshop scheduled for March of 2011 will seek consensus on a guidance document highlighting key considerations for applying dose-response techniques for common risk assessment applications.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4050C4-8CCD-4B78-B9EB-293A4CEB36D4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Workshop Background &amp; Purpose</a:t>
            </a:r>
            <a:br>
              <a:rPr lang="en-US" b="1" smtClean="0"/>
            </a:br>
            <a:endParaRPr lang="en-US" b="1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This workshop series is a continuation of the discussion set forth by the National Academy of Science (2009) Science and Decisions: Advancement of Risk Assessment, toward a unified approach to dose response assessment. Conducted under the aegis of the Alliance for Risk Assessment (ARA), a series of three workshops is underway. The workshops will be lead by an Expert Panel, and will focus on biological and statistical issues that relate to dose-response assessment.  Evaluation of dose-response assessment techniques will be based on case studies. The first workshop was devoted to brainstorming and selection of case studies to evaluate proposed dose-response assessment techniques and utility in different problem formulations. In the second workshop, the Expert Panel will lead a discussion and evaluation of case study results. A third workshop scheduled for March of 2011 will seek consensus on a guidance document highlighting key considerations for applying dose-response techniques for common risk assessment applications.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4050C4-8CCD-4B78-B9EB-293A4CEB36D4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16F6A-1ED0-4743-992F-A3569AA137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48 sponsors includes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government agencies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12 industry groups,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scientific societies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non-profit organizations/consortia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8 CONSULTING GROUPS: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Academy of Toxicological Sciences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Agency for Toxic Substances and Disease Registry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American Chemistry Council     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American Petroleum Institute </a:t>
            </a:r>
          </a:p>
          <a:p>
            <a:pPr lvl="0"/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American Water Works Association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 for Food Safety and Applied Nutrition (US Food and Drug Administration)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CONSORTIUM FOR ENVIRONMENTAL RISK MANAGEMENT, LLC (CERM) 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CropLife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America </a:t>
            </a: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Dose Response Specialty Group (Society for Risk Analysis)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Electric Power Research Institute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Ethylene Oxide Panel of the ACC 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Georgia Department of Natural Resources (EPD)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Georgia Pacific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</a:t>
            </a:r>
          </a:p>
          <a:p>
            <a:pPr lvl="0"/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Hamner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Institutes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Hawai’i Department of Health (HEER)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 Toxicology Project Consortium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Illinois Environmental Protection Agency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Indiana Department of Environmental Management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INDUSTRIAL ECONOMICS, INCORPORATED   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 Copper Association </a:t>
            </a: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 Society of Regulatory Toxicology and Pharmacology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LifeLine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Mickey Leland National Urban Air Toxics Research Center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Minnesota Pollution Control Agency (Environmental Analysis &amp; Outcomes Division)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Naphthalene Council 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Center for Toxicological Research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Zealand Ministry of Health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Nickel Producers Environmental Research Association </a:t>
            </a:r>
          </a:p>
          <a:p>
            <a:pPr lvl="0"/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Noblis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NSF International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Ohio Environmental Protection Agency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PASTOR, BEHLING &amp; WHEELER, LLC </a:t>
            </a: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Regulatory and Safety Evaluation Specialty Section (Society of Toxicology)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Assessment Specialty Section (Society of Toxicology)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SAPPHIRE GROUP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 Johnson &amp; Son </a:t>
            </a: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Society for Risk Analysis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Society of Toxicology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SUMMIT TOXICOLOGY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 SIMON, LLC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Texas Association of Business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Texas Chemical Council 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Texas Commission on Environmental Quality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Texas Industry Project </a:t>
            </a:r>
          </a:p>
          <a:p>
            <a:pPr lvl="0"/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Toxicology Excellence for Risk Assessment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U.S. Environmental Protection Agency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financial support from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Canada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CBF93C-00A6-4EA8-BF98-55EC0A8C66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6959-5EC8-4700-AE28-42223EE5A2A5}" type="datetime1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049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283D-4359-489D-86BA-4873FD48016A}" type="datetime1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385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9363-12C9-45CD-9A72-92C54CF03466}" type="datetime1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381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9100-D9E0-4620-8060-9BB131FE1E05}" type="datetime1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276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7991-E4BB-44A6-BCF2-C3318FE8AE2A}" type="datetime1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870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A9CC-46F6-433C-812A-5C7FC874DFFD}" type="datetime1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191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59AD-BC7B-45BD-8CC2-B968F1F2ECC2}" type="datetime1">
              <a:rPr lang="en-US" smtClean="0"/>
              <a:pPr/>
              <a:t>3/11/2012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706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B3E0-937D-4423-BAB6-730763E75D26}" type="datetime1">
              <a:rPr lang="en-US" smtClean="0"/>
              <a:pPr/>
              <a:t>3/11/2012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81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88FC-1084-4607-B19A-EE08EA2B94C8}" type="datetime1">
              <a:rPr lang="en-US" smtClean="0"/>
              <a:pPr/>
              <a:t>3/11/2012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94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5F94-4C23-4212-B67C-3DD30819D2E2}" type="datetime1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939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57F1-3008-4CAC-B3E5-BB41923FAF1B}" type="datetime1">
              <a:rPr lang="en-US" smtClean="0"/>
              <a:pPr/>
              <a:t>3/11/2012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1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4006E-CF41-4E18-A849-E564CA071CE5}" type="datetime1">
              <a:rPr lang="en-US" smtClean="0"/>
              <a:pPr/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89037-B5A9-4E65-9944-74C873DE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099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ianceforrisk.org/workshop/framework/problemformulatio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566A9-B04A-49C7-959F-275BC91E60F8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11210" y="5410200"/>
            <a:ext cx="8804190" cy="1447800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r>
              <a:rPr lang="en-US" sz="3600" b="1" dirty="0" smtClean="0"/>
              <a:t>Beyond Science and Decisions: From Problem Formulation to </a:t>
            </a:r>
            <a:r>
              <a:rPr lang="en-US" sz="3600" b="1" dirty="0" smtClean="0"/>
              <a:t>Dose-Response - Framework  </a:t>
            </a:r>
            <a:endParaRPr lang="en-US" sz="3600" dirty="0" smtClean="0"/>
          </a:p>
          <a:p>
            <a:pPr marR="0" eaLnBrk="1" hangingPunct="1">
              <a:lnSpc>
                <a:spcPct val="80000"/>
              </a:lnSpc>
            </a:pPr>
            <a:endParaRPr lang="en-US" sz="1900" dirty="0" smtClean="0"/>
          </a:p>
        </p:txBody>
      </p:sp>
      <p:pic>
        <p:nvPicPr>
          <p:cNvPr id="15364" name="Picture 2" descr="molecule"/>
          <p:cNvPicPr>
            <a:picLocks noChangeAspect="1" noChangeArrowheads="1"/>
          </p:cNvPicPr>
          <p:nvPr/>
        </p:nvPicPr>
        <p:blipFill>
          <a:blip r:embed="rId3" cstate="print"/>
          <a:srcRect l="-1129" t="28035" r="8609"/>
          <a:stretch>
            <a:fillRect/>
          </a:stretch>
        </p:blipFill>
        <p:spPr bwMode="auto">
          <a:xfrm>
            <a:off x="76200" y="152400"/>
            <a:ext cx="870598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AR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009" y="228600"/>
            <a:ext cx="2051222" cy="122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195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Methods </a:t>
            </a:r>
            <a:r>
              <a:rPr lang="en-US" dirty="0" smtClean="0"/>
              <a:t>linked to case </a:t>
            </a:r>
            <a:r>
              <a:rPr lang="en-US" dirty="0"/>
              <a:t>studies to illustrate real-world </a:t>
            </a:r>
            <a:r>
              <a:rPr lang="en-US" dirty="0" smtClean="0"/>
              <a:t>application</a:t>
            </a:r>
          </a:p>
          <a:p>
            <a:r>
              <a:rPr lang="en-US" dirty="0" smtClean="0"/>
              <a:t>Summaries </a:t>
            </a:r>
            <a:r>
              <a:rPr lang="en-US" dirty="0"/>
              <a:t>that </a:t>
            </a:r>
            <a:r>
              <a:rPr lang="en-US" dirty="0" smtClean="0"/>
              <a:t>briefly describe method, provide key references, outline the </a:t>
            </a:r>
            <a:r>
              <a:rPr lang="en-US" dirty="0"/>
              <a:t>minimum data </a:t>
            </a:r>
            <a:r>
              <a:rPr lang="en-US" dirty="0" smtClean="0"/>
              <a:t>requirements, describe strengths and weaknesses</a:t>
            </a:r>
          </a:p>
          <a:p>
            <a:pPr lvl="1"/>
            <a:r>
              <a:rPr lang="en-US" dirty="0" smtClean="0"/>
              <a:t>Summary addresses the </a:t>
            </a:r>
            <a:r>
              <a:rPr lang="en-US" dirty="0"/>
              <a:t>method’s </a:t>
            </a:r>
            <a:r>
              <a:rPr lang="en-US" dirty="0" smtClean="0"/>
              <a:t>potential to </a:t>
            </a:r>
            <a:r>
              <a:rPr lang="en-US" dirty="0"/>
              <a:t>address </a:t>
            </a:r>
            <a:r>
              <a:rPr lang="en-US" dirty="0" smtClean="0"/>
              <a:t>human </a:t>
            </a:r>
            <a:r>
              <a:rPr lang="en-US" dirty="0"/>
              <a:t>variability, sensitive populations, and background exposures or responses. </a:t>
            </a:r>
            <a:endParaRPr lang="en-US" dirty="0" smtClean="0"/>
          </a:p>
          <a:p>
            <a:r>
              <a:rPr lang="en-US" dirty="0" smtClean="0"/>
              <a:t>In depth full case study</a:t>
            </a:r>
          </a:p>
          <a:p>
            <a:r>
              <a:rPr lang="en-US" dirty="0" smtClean="0"/>
              <a:t>Workshop presentation </a:t>
            </a:r>
            <a:r>
              <a:rPr lang="en-US" dirty="0" smtClean="0"/>
              <a:t>slides</a:t>
            </a:r>
          </a:p>
          <a:p>
            <a:r>
              <a:rPr lang="en-US" dirty="0" smtClean="0"/>
              <a:t>Future:  Linking to key guidance documents</a:t>
            </a:r>
            <a:endParaRPr lang="en-US" dirty="0"/>
          </a:p>
        </p:txBody>
      </p:sp>
      <p:pic>
        <p:nvPicPr>
          <p:cNvPr id="4" name="Picture 2" descr="C:\Users\TERA\Documents\My Dropbox\Photos\abstract bubb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72" b="65724"/>
          <a:stretch>
            <a:fillRect/>
          </a:stretch>
        </p:blipFill>
        <p:spPr bwMode="auto">
          <a:xfrm>
            <a:off x="0" y="-685800"/>
            <a:ext cx="9220200" cy="1068388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0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Screening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dirty="0" smtClean="0">
                <a:solidFill>
                  <a:srgbClr val="0070C0"/>
                </a:solidFill>
              </a:rPr>
              <a:t>Tiered approach case study (includes threshold of concern approach )</a:t>
            </a:r>
          </a:p>
          <a:p>
            <a:r>
              <a:rPr lang="en-US" sz="11200" dirty="0" smtClean="0">
                <a:solidFill>
                  <a:srgbClr val="0070C0"/>
                </a:solidFill>
              </a:rPr>
              <a:t>Low-dose Extrapolation from BMD(L)</a:t>
            </a:r>
          </a:p>
          <a:p>
            <a:r>
              <a:rPr lang="en-US" sz="11200" dirty="0" smtClean="0">
                <a:solidFill>
                  <a:srgbClr val="0070C0"/>
                </a:solidFill>
              </a:rPr>
              <a:t>Threshold of toxicological concern</a:t>
            </a:r>
            <a:endParaRPr lang="en-US" sz="11200" b="1" dirty="0" smtClean="0">
              <a:solidFill>
                <a:srgbClr val="0070C0"/>
              </a:solidFill>
            </a:endParaRPr>
          </a:p>
          <a:p>
            <a:r>
              <a:rPr lang="en-US" sz="11200" dirty="0" smtClean="0"/>
              <a:t>Threshold of regulation </a:t>
            </a:r>
          </a:p>
          <a:p>
            <a:r>
              <a:rPr lang="en-US" sz="11200" dirty="0" smtClean="0"/>
              <a:t>Screening-level safe dose</a:t>
            </a:r>
          </a:p>
          <a:p>
            <a:r>
              <a:rPr lang="en-US" sz="11200" dirty="0" smtClean="0"/>
              <a:t>Structure-activity relationships and read-across</a:t>
            </a:r>
          </a:p>
          <a:p>
            <a:r>
              <a:rPr lang="en-US" sz="11200" dirty="0" smtClean="0"/>
              <a:t>Quantitative SAR  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17" t="11166" r="16134" b="3167"/>
          <a:stretch/>
        </p:blipFill>
        <p:spPr bwMode="auto">
          <a:xfrm>
            <a:off x="228600" y="286512"/>
            <a:ext cx="8814816" cy="62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5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7467600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In-Depth Dose-Response Assessment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4B8D3-1309-4917-AED7-0312EDE72FB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08" t="-392" r="16396" b="2110"/>
          <a:stretch/>
        </p:blipFill>
        <p:spPr bwMode="auto">
          <a:xfrm>
            <a:off x="535210" y="685800"/>
            <a:ext cx="7498117" cy="609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AR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04800"/>
            <a:ext cx="137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7563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53" t="13167" r="22788" b="11500"/>
          <a:stretch/>
        </p:blipFill>
        <p:spPr bwMode="auto">
          <a:xfrm>
            <a:off x="152400" y="457200"/>
            <a:ext cx="863824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56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Workshop Results</a:t>
            </a:r>
            <a:endParaRPr lang="en-US" sz="3600" dirty="0"/>
          </a:p>
        </p:txBody>
      </p:sp>
      <p:sp>
        <p:nvSpPr>
          <p:cNvPr id="31747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24 case studies </a:t>
            </a:r>
            <a:r>
              <a:rPr lang="en-US" sz="2800" dirty="0" smtClean="0"/>
              <a:t>were developed by outside parties and reviewed by the expert panel. </a:t>
            </a:r>
          </a:p>
          <a:p>
            <a:pPr lvl="1"/>
            <a:r>
              <a:rPr lang="en-US" sz="2400" dirty="0" smtClean="0"/>
              <a:t>Additionally evolved methodologies in specific areas</a:t>
            </a:r>
          </a:p>
          <a:p>
            <a:pPr lvl="1"/>
            <a:r>
              <a:rPr lang="en-US" sz="2400" dirty="0" smtClean="0"/>
              <a:t>Explored crosscutting issues raised by NAS (2009), including---but not limited to---problem formulation, Mode of Action (MOA), background &amp; endogenous exposures, &amp; dose response methods</a:t>
            </a:r>
          </a:p>
          <a:p>
            <a:r>
              <a:rPr lang="en-US" dirty="0" smtClean="0"/>
              <a:t>Paper on workshop series and framework in preparation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A4F1A-EA80-439F-838B-9D55FD98B8E8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2" descr="C:\Users\TERA\Documents\My Dropbox\Photos\abstract bubb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72" b="65724"/>
          <a:stretch>
            <a:fillRect/>
          </a:stretch>
        </p:blipFill>
        <p:spPr bwMode="auto">
          <a:xfrm>
            <a:off x="0" y="-685800"/>
            <a:ext cx="9220200" cy="1068388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58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Workshop Results</a:t>
            </a:r>
            <a:endParaRPr lang="en-US" sz="3600" dirty="0"/>
          </a:p>
        </p:txBody>
      </p:sp>
      <p:sp>
        <p:nvSpPr>
          <p:cNvPr id="31747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5334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b="1" dirty="0" smtClean="0"/>
              <a:t>expert panel determined </a:t>
            </a:r>
            <a:r>
              <a:rPr lang="en-US" sz="2400" dirty="0" smtClean="0"/>
              <a:t>that:</a:t>
            </a:r>
          </a:p>
          <a:p>
            <a:pPr lvl="1"/>
            <a:r>
              <a:rPr lang="en-US" sz="2400" dirty="0" smtClean="0"/>
              <a:t>A wide range of problem formulations or decision contexts exist for which different dose-response analysis techniques are needed.</a:t>
            </a:r>
          </a:p>
          <a:p>
            <a:pPr lvl="1"/>
            <a:r>
              <a:rPr lang="en-US" sz="2400" dirty="0" smtClean="0"/>
              <a:t>It is important for risk assessors to explain criteria applied in the choice of a particular dose-response or risk assessment approach, and how the dose-response results will be used in a risk management decision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Additional </a:t>
            </a:r>
            <a:r>
              <a:rPr lang="en-US" sz="2400" dirty="0" smtClean="0"/>
              <a:t>dissemination of dose-response analysis techniques for a wide range of problem formulations or decision </a:t>
            </a:r>
            <a:r>
              <a:rPr lang="en-US" sz="2400" dirty="0" smtClean="0"/>
              <a:t>contexts is needed</a:t>
            </a:r>
            <a:endParaRPr lang="en-US" sz="2400" dirty="0" smtClean="0"/>
          </a:p>
          <a:p>
            <a:pPr lvl="1"/>
            <a:r>
              <a:rPr lang="en-US" sz="2400" dirty="0" smtClean="0"/>
              <a:t>Additional case studies would be useful on topics such as:</a:t>
            </a:r>
          </a:p>
          <a:p>
            <a:pPr lvl="2"/>
            <a:r>
              <a:rPr lang="en-US" dirty="0" smtClean="0"/>
              <a:t>Combined exposures</a:t>
            </a:r>
          </a:p>
          <a:p>
            <a:pPr lvl="2"/>
            <a:r>
              <a:rPr lang="en-US" dirty="0" smtClean="0"/>
              <a:t>Value of information</a:t>
            </a:r>
          </a:p>
          <a:p>
            <a:pPr lvl="2"/>
            <a:r>
              <a:rPr lang="en-US" dirty="0" smtClean="0"/>
              <a:t>Illustrating an entire risk assessment, from problem formulation to conclusion</a:t>
            </a:r>
          </a:p>
          <a:p>
            <a:pPr lvl="2"/>
            <a:r>
              <a:rPr lang="en-US" i="1" dirty="0" smtClean="0"/>
              <a:t>In vitro</a:t>
            </a:r>
            <a:r>
              <a:rPr lang="en-US" dirty="0" smtClean="0"/>
              <a:t> to</a:t>
            </a:r>
            <a:r>
              <a:rPr lang="en-US" i="1" dirty="0" smtClean="0"/>
              <a:t> in vivo </a:t>
            </a:r>
            <a:r>
              <a:rPr lang="en-US" dirty="0" smtClean="0"/>
              <a:t>extrapolation</a:t>
            </a:r>
            <a:endParaRPr lang="en-US" sz="2200" b="1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A4F1A-EA80-439F-838B-9D55FD98B8E8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2" descr="C:\Users\TERA\Documents\My Dropbox\Photos\abstract bubb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72" b="65724"/>
          <a:stretch>
            <a:fillRect/>
          </a:stretch>
        </p:blipFill>
        <p:spPr bwMode="auto">
          <a:xfrm>
            <a:off x="0" y="-685800"/>
            <a:ext cx="9220200" cy="1068388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58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762000"/>
            <a:ext cx="6705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Next Steps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Autofit/>
          </a:bodyPr>
          <a:lstStyle/>
          <a:p>
            <a:r>
              <a:rPr lang="en-US" sz="2500" dirty="0" smtClean="0">
                <a:solidFill>
                  <a:srgbClr val="000000"/>
                </a:solidFill>
              </a:rPr>
              <a:t>Framework will be “evergreen,” growing and evolving over time.  It will be updated with additional methods and guidance documents, illustrated </a:t>
            </a:r>
            <a:r>
              <a:rPr lang="en-US" sz="2500" dirty="0" smtClean="0"/>
              <a:t>by case studies and with papers addressing and resolving cross-cutting issues.</a:t>
            </a:r>
          </a:p>
          <a:p>
            <a:r>
              <a:rPr lang="en-US" sz="2500" dirty="0" smtClean="0"/>
              <a:t>The National Library of Medicine has expressed interest in hosting the Framework.  </a:t>
            </a:r>
          </a:p>
          <a:p>
            <a:r>
              <a:rPr lang="en-US" sz="2500" dirty="0" smtClean="0"/>
              <a:t>A standing panel has been created to meet twice a year to review additional case studies and issue/resolution papers.</a:t>
            </a:r>
          </a:p>
          <a:p>
            <a:r>
              <a:rPr lang="en-US" sz="2500" dirty="0" smtClean="0"/>
              <a:t>Workshop </a:t>
            </a:r>
            <a:r>
              <a:rPr lang="en-US" sz="2500" dirty="0"/>
              <a:t>4 scheduled for May 22-24 in Austin, Texas at </a:t>
            </a:r>
            <a:r>
              <a:rPr lang="en-US" sz="2500" dirty="0" smtClean="0"/>
              <a:t>TCEQ.  Additional sponsors/participants will be invited to join in the overall effort.</a:t>
            </a:r>
          </a:p>
          <a:p>
            <a:endParaRPr lang="en-US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4B8D3-1309-4917-AED7-0312EDE72FB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88" y="-533400"/>
            <a:ext cx="9223376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1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62" t="21155" r="20856" b="4069"/>
          <a:stretch/>
        </p:blipFill>
        <p:spPr bwMode="auto">
          <a:xfrm>
            <a:off x="628650" y="533400"/>
            <a:ext cx="7829550" cy="568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 descr="http://my.epri.com/imageserver/EPRI/EpriHeader/Images/RGB-master-epriweb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248400"/>
            <a:ext cx="2228850" cy="50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096000" cy="838200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/>
              </a:rPr>
              <a:t>Collaborators</a:t>
            </a:r>
            <a:endParaRPr lang="en-US" sz="3600" dirty="0">
              <a:effectLst/>
            </a:endParaRPr>
          </a:p>
        </p:txBody>
      </p:sp>
      <p:pic>
        <p:nvPicPr>
          <p:cNvPr id="1028" name="Picture 4" descr="https://encrypted-tbn1.google.com/images?q=tbn:ANd9GcQS-VKiXWiUZ-jgmAo7eOLOez6cJ6mkwv5iCmw8VJGnvjitB_8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1905000" cy="68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073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ARA Dose Response Framework – (working beta) </a:t>
            </a:r>
            <a:r>
              <a:rPr lang="en-US" dirty="0" smtClean="0">
                <a:hlinkClick r:id="rId2"/>
              </a:rPr>
              <a:t>http://www.allianceforrisk.org/workshop/framework/ problemformulation.html</a:t>
            </a:r>
            <a:endParaRPr lang="en-US" dirty="0" smtClean="0"/>
          </a:p>
          <a:p>
            <a:r>
              <a:rPr lang="en-US" dirty="0" smtClean="0"/>
              <a:t>Monday, 9:30-12:15:  Poster </a:t>
            </a:r>
            <a:r>
              <a:rPr lang="en-US" dirty="0" smtClean="0"/>
              <a:t>Board -415. Where the rubber meets the road: A practical methods compendium for risk </a:t>
            </a:r>
            <a:r>
              <a:rPr lang="en-US" dirty="0" smtClean="0"/>
              <a:t>assessors.</a:t>
            </a:r>
          </a:p>
          <a:p>
            <a:r>
              <a:rPr lang="en-US" dirty="0" smtClean="0"/>
              <a:t>Workshop </a:t>
            </a:r>
            <a:r>
              <a:rPr lang="en-US" dirty="0" smtClean="0"/>
              <a:t>4 scheduled for May 22-24 in Austin, Texas at TCEQ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30763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/>
              <a:t>Additionally develop the content of the NAS (2009) report on improving the risk assessment process to develop a compendium of practical, problem-driven approaches for “fit for purpose” risk </a:t>
            </a:r>
            <a:r>
              <a:rPr lang="en-US" sz="5100" dirty="0" smtClean="0"/>
              <a:t>assessments</a:t>
            </a:r>
          </a:p>
          <a:p>
            <a:pPr lvl="1"/>
            <a:r>
              <a:rPr lang="en-US" sz="4400" dirty="0" smtClean="0"/>
              <a:t>linking </a:t>
            </a:r>
            <a:r>
              <a:rPr lang="en-US" sz="4400" dirty="0" smtClean="0"/>
              <a:t>methods with specific problem formulations (e.g., prioritization, screening, and in-depth assessment) for use by risk managers at a variety of levels (e.g., states, regional managers, people in a variety of agencies, and in the private sector</a:t>
            </a:r>
            <a:r>
              <a:rPr lang="en-US" sz="4400" dirty="0" smtClean="0"/>
              <a:t>)</a:t>
            </a:r>
            <a:endParaRPr lang="en-US" sz="4400" dirty="0" smtClean="0"/>
          </a:p>
          <a:p>
            <a:r>
              <a:rPr lang="en-US" sz="5100" dirty="0" smtClean="0"/>
              <a:t>Implement a multi-stakeholder approach to share information, ideas and techniques in support of developing practical problem-driven risk assessment methods compendium.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Process encouraged engagement from wide variety of stakeholders</a:t>
            </a:r>
          </a:p>
          <a:p>
            <a:r>
              <a:rPr lang="en-US" dirty="0" smtClean="0"/>
              <a:t>Proposed </a:t>
            </a:r>
            <a:r>
              <a:rPr lang="en-US" dirty="0"/>
              <a:t>in brainstorming prior to first workshop</a:t>
            </a:r>
          </a:p>
          <a:p>
            <a:r>
              <a:rPr lang="en-US" dirty="0"/>
              <a:t>I</a:t>
            </a:r>
            <a:r>
              <a:rPr lang="en-US" dirty="0" smtClean="0"/>
              <a:t>nitial </a:t>
            </a:r>
            <a:r>
              <a:rPr lang="en-US" dirty="0"/>
              <a:t>vetting and review in breakout groups at first workshop</a:t>
            </a:r>
          </a:p>
          <a:p>
            <a:r>
              <a:rPr lang="en-US" dirty="0" smtClean="0"/>
              <a:t>Presentations at second workshop</a:t>
            </a:r>
          </a:p>
          <a:p>
            <a:r>
              <a:rPr lang="en-US" dirty="0" smtClean="0"/>
              <a:t>Additional </a:t>
            </a:r>
            <a:r>
              <a:rPr lang="en-US" dirty="0"/>
              <a:t>case studies and issues identified at second workshop</a:t>
            </a:r>
          </a:p>
          <a:p>
            <a:r>
              <a:rPr lang="en-US" dirty="0" smtClean="0"/>
              <a:t>30+ case studies proposed</a:t>
            </a:r>
          </a:p>
          <a:p>
            <a:r>
              <a:rPr lang="en-US" dirty="0" smtClean="0"/>
              <a:t>24 case studies presented and reviewed by panel</a:t>
            </a:r>
          </a:p>
          <a:p>
            <a:endParaRPr lang="en-US" dirty="0"/>
          </a:p>
        </p:txBody>
      </p:sp>
      <p:pic>
        <p:nvPicPr>
          <p:cNvPr id="4" name="Picture 2" descr="C:\Users\TERA\Documents\My Dropbox\Photos\abstract bubb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72" b="65724"/>
          <a:stretch>
            <a:fillRect/>
          </a:stretch>
        </p:blipFill>
        <p:spPr bwMode="auto">
          <a:xfrm>
            <a:off x="0" y="-685800"/>
            <a:ext cx="9220200" cy="1068388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88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Case Study Process &amp; Dose-Response Framework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Need for systematic organization of methods and ability to identify gaps</a:t>
            </a:r>
          </a:p>
          <a:p>
            <a:r>
              <a:rPr lang="en-US" dirty="0" smtClean="0"/>
              <a:t>Need for framework as a resource for risk assessors</a:t>
            </a:r>
            <a:endParaRPr lang="en-US" sz="3400" dirty="0" smtClean="0"/>
          </a:p>
          <a:p>
            <a:r>
              <a:rPr lang="en-US" sz="3400" dirty="0" smtClean="0"/>
              <a:t>An interactive tool – draft framework - was developed by panel members and interested workshop participants to aid in selecting dose-response methods based on: </a:t>
            </a:r>
          </a:p>
          <a:p>
            <a:pPr lvl="1"/>
            <a:r>
              <a:rPr lang="en-US" dirty="0" smtClean="0"/>
              <a:t>Problem formulation; data availability; regulatory context </a:t>
            </a:r>
          </a:p>
          <a:p>
            <a:r>
              <a:rPr lang="en-US" sz="3400" dirty="0" smtClean="0"/>
              <a:t>The framework was used by the panel to prioritize new case studies for third workshop, focusing on 3 topic areas:</a:t>
            </a:r>
          </a:p>
          <a:p>
            <a:pPr lvl="1"/>
            <a:r>
              <a:rPr lang="en-US" dirty="0" smtClean="0"/>
              <a:t>Problem formulation</a:t>
            </a:r>
          </a:p>
          <a:p>
            <a:pPr lvl="1"/>
            <a:r>
              <a:rPr lang="en-US" dirty="0" smtClean="0"/>
              <a:t>Mode of action</a:t>
            </a:r>
          </a:p>
          <a:p>
            <a:pPr lvl="1"/>
            <a:r>
              <a:rPr lang="en-US" dirty="0" smtClean="0"/>
              <a:t>Endogenous &amp; background exposures</a:t>
            </a:r>
          </a:p>
        </p:txBody>
      </p:sp>
      <p:pic>
        <p:nvPicPr>
          <p:cNvPr id="4" name="Picture 2" descr="C:\Users\TERA\Documents\My Dropbox\Photos\abstract bubb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72" b="65724"/>
          <a:stretch>
            <a:fillRect/>
          </a:stretch>
        </p:blipFill>
        <p:spPr bwMode="auto">
          <a:xfrm>
            <a:off x="0" y="-685800"/>
            <a:ext cx="9220200" cy="1068388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1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Figure S-1 from NAS (2009) </a:t>
            </a:r>
            <a:r>
              <a:rPr lang="en-US" sz="2800" i="1" dirty="0"/>
              <a:t>Science and Decisions: Advancing Risk Assessment</a:t>
            </a:r>
            <a:r>
              <a:rPr lang="en-US" sz="2800" dirty="0"/>
              <a:t>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99636" y="1600200"/>
          <a:ext cx="5744727" cy="4525963"/>
        </p:xfrm>
        <a:graphic>
          <a:graphicData uri="http://schemas.openxmlformats.org/drawingml/2006/table">
            <a:tbl>
              <a:tblPr/>
              <a:tblGrid>
                <a:gridCol w="5744727"/>
              </a:tblGrid>
              <a:tr h="116364"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effectLst/>
                          <a:latin typeface="Verdana"/>
                        </a:rPr>
                        <a:t>Figure S-1 from NAS (2009) </a:t>
                      </a:r>
                      <a:r>
                        <a:rPr lang="en-US" sz="600" i="1">
                          <a:effectLst/>
                          <a:latin typeface="Verdana"/>
                        </a:rPr>
                        <a:t>Science and Decisions: Advancing Risk Assessment</a:t>
                      </a:r>
                      <a:r>
                        <a:rPr lang="en-US" sz="600">
                          <a:effectLst/>
                          <a:latin typeface="Verdana"/>
                        </a:rPr>
                        <a:t>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959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266" name="Picture 2" descr="NAS Fig. S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19613"/>
            <a:ext cx="7053263" cy="53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7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7086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Dose-Response Framework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4B8D3-1309-4917-AED7-0312EDE72FB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381000" y="1981200"/>
            <a:ext cx="8277225" cy="3962400"/>
            <a:chOff x="0" y="0"/>
            <a:chExt cx="5214" cy="2496"/>
          </a:xfrm>
        </p:grpSpPr>
        <p:pic>
          <p:nvPicPr>
            <p:cNvPr id="1031" name="Picture 7" descr="http://www.allianceforrisk.org/Workshop/Phase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214" cy="2496"/>
            </a:xfrm>
            <a:prstGeom prst="rect">
              <a:avLst/>
            </a:prstGeom>
            <a:noFill/>
          </p:spPr>
        </p:pic>
        <p:sp>
          <p:nvSpPr>
            <p:cNvPr id="1030" name="Rectangle 6">
              <a:hlinkClick r:id="" invalidUrl="file:///%5C%5Cmdnt12%5Cu098921$%5CMy%20Documents%5CDWS%20Migration%20Data%5CBackup-work%5CARASP%5CARA%20Wkshop-3%5CNAS_S-1.html"/>
            </p:cNvPr>
            <p:cNvSpPr>
              <a:spLocks noChangeArrowheads="1"/>
            </p:cNvSpPr>
            <p:nvPr/>
          </p:nvSpPr>
          <p:spPr bwMode="auto">
            <a:xfrm>
              <a:off x="2484" y="204"/>
              <a:ext cx="78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9" name="Rectangle 5">
              <a:hlinkClick r:id="" invalidUrl="file:///%5C%5Cmdnt12%5Cu098921$%5CMy%20Documents%5CDWS%20Migration%20Data%5CBackup-work%5CARASP%5CARA%20Wkshop-3%5CFramework_InDepth.htm"/>
            </p:cNvPr>
            <p:cNvSpPr>
              <a:spLocks noChangeArrowheads="1"/>
            </p:cNvSpPr>
            <p:nvPr/>
          </p:nvSpPr>
          <p:spPr bwMode="auto">
            <a:xfrm>
              <a:off x="3558" y="2100"/>
              <a:ext cx="1644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8" name="Rectangle 4">
              <a:hlinkClick r:id="" invalidUrl="file:///%5C%5Cmdnt12%5Cu098921$%5CMy%20Documents%5CDWS%20Migration%20Data%5CBackup-work%5CARASP%5CARA%20Wkshop-3%5CFramework_Quantitative.htm"/>
            </p:cNvPr>
            <p:cNvSpPr>
              <a:spLocks noChangeArrowheads="1"/>
            </p:cNvSpPr>
            <p:nvPr/>
          </p:nvSpPr>
          <p:spPr bwMode="auto">
            <a:xfrm>
              <a:off x="1782" y="2100"/>
              <a:ext cx="1644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7" name="Rectangle 3">
              <a:hlinkClick r:id="" invalidUrl="file:///%5C%5Cmdnt12%5Cu098921$%5CMy%20Documents%5CDWS%20Migration%20Data%5CBackup-work%5CARASP%5CARA%20Wkshop-3%5CFramework_Qualitative.htm"/>
            </p:cNvPr>
            <p:cNvSpPr>
              <a:spLocks noChangeArrowheads="1"/>
            </p:cNvSpPr>
            <p:nvPr/>
          </p:nvSpPr>
          <p:spPr bwMode="auto">
            <a:xfrm>
              <a:off x="12" y="2100"/>
              <a:ext cx="1638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12" name="Picture 3" descr="AR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73075"/>
            <a:ext cx="137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TERA\Documents\My Dropbox\Photos\abstract bubbl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72" b="65724"/>
          <a:stretch>
            <a:fillRect/>
          </a:stretch>
        </p:blipFill>
        <p:spPr bwMode="auto">
          <a:xfrm>
            <a:off x="-76200" y="-762000"/>
            <a:ext cx="9220200" cy="1068388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03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016" y="304800"/>
            <a:ext cx="8008384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-27432"/>
            <a:ext cx="3200400" cy="162763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Figure 5-8 from (NAS 2009)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9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32" t="57292" r="18703" b="23208"/>
          <a:stretch/>
        </p:blipFill>
        <p:spPr bwMode="auto">
          <a:xfrm>
            <a:off x="381000" y="5410200"/>
            <a:ext cx="8491728" cy="142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87" t="12833" r="16790" b="9666"/>
          <a:stretch/>
        </p:blipFill>
        <p:spPr bwMode="auto">
          <a:xfrm>
            <a:off x="228600" y="0"/>
            <a:ext cx="8610600" cy="550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69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 Response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risk assessor is guided to methods that address key issues, such as: </a:t>
            </a:r>
          </a:p>
          <a:p>
            <a:pPr lvl="1"/>
            <a:r>
              <a:rPr lang="en-US" sz="3200" dirty="0" smtClean="0"/>
              <a:t>Mode of action assessment</a:t>
            </a:r>
          </a:p>
          <a:p>
            <a:pPr lvl="1"/>
            <a:r>
              <a:rPr lang="en-US" sz="3200" dirty="0"/>
              <a:t>V</a:t>
            </a:r>
            <a:r>
              <a:rPr lang="en-US" sz="3200" dirty="0" smtClean="0"/>
              <a:t>ulnerable population assessment</a:t>
            </a:r>
          </a:p>
          <a:p>
            <a:pPr lvl="1"/>
            <a:r>
              <a:rPr lang="en-US" sz="3200" dirty="0"/>
              <a:t>E</a:t>
            </a:r>
            <a:r>
              <a:rPr lang="en-US" sz="3200" dirty="0" smtClean="0"/>
              <a:t>ndogenous/background exposure</a:t>
            </a:r>
          </a:p>
          <a:p>
            <a:pPr lvl="1"/>
            <a:r>
              <a:rPr lang="en-US" sz="3200" dirty="0" smtClean="0"/>
              <a:t>Dose-response methods reflecting different</a:t>
            </a:r>
          </a:p>
          <a:p>
            <a:pPr lvl="2"/>
            <a:r>
              <a:rPr lang="en-US" dirty="0" smtClean="0"/>
              <a:t>Conceptual models</a:t>
            </a:r>
          </a:p>
          <a:p>
            <a:pPr lvl="2"/>
            <a:r>
              <a:rPr lang="en-US" dirty="0" smtClean="0"/>
              <a:t>Data availability</a:t>
            </a:r>
          </a:p>
          <a:p>
            <a:pPr lvl="2"/>
            <a:r>
              <a:rPr lang="en-US" dirty="0" smtClean="0"/>
              <a:t>Risk management needs</a:t>
            </a:r>
          </a:p>
          <a:p>
            <a:endParaRPr lang="en-US" dirty="0"/>
          </a:p>
        </p:txBody>
      </p:sp>
      <p:pic>
        <p:nvPicPr>
          <p:cNvPr id="4" name="Picture 2" descr="C:\Users\TERA\Documents\My Dropbox\Photos\abstract bubb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72" b="65724"/>
          <a:stretch>
            <a:fillRect/>
          </a:stretch>
        </p:blipFill>
        <p:spPr bwMode="auto">
          <a:xfrm>
            <a:off x="0" y="-685800"/>
            <a:ext cx="9220200" cy="1068388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9037-B5A9-4E65-9944-74C873DE4C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5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3867</TotalTime>
  <Words>834</Words>
  <Application>Microsoft Office PowerPoint</Application>
  <PresentationFormat>On-screen Show (4:3)</PresentationFormat>
  <Paragraphs>157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Workshop Objectives</vt:lpstr>
      <vt:lpstr>Case Study Process</vt:lpstr>
      <vt:lpstr>Case Study Process &amp; Dose-Response Framework</vt:lpstr>
      <vt:lpstr>Figure S-1 from NAS (2009) Science and Decisions: Advancing Risk Assessment.</vt:lpstr>
      <vt:lpstr>Dose-Response Framework</vt:lpstr>
      <vt:lpstr>Figure 5-8 from (NAS 2009)</vt:lpstr>
      <vt:lpstr>Slide 8</vt:lpstr>
      <vt:lpstr>Dose Response Framework</vt:lpstr>
      <vt:lpstr>Methods Presentation</vt:lpstr>
      <vt:lpstr>Quantitative Screening Methods</vt:lpstr>
      <vt:lpstr>Slide 12</vt:lpstr>
      <vt:lpstr>In-Depth Dose-Response Assessment</vt:lpstr>
      <vt:lpstr>Slide 14</vt:lpstr>
      <vt:lpstr>Workshop Results</vt:lpstr>
      <vt:lpstr>Workshop Results</vt:lpstr>
      <vt:lpstr>Next Steps</vt:lpstr>
      <vt:lpstr>Collaborators</vt:lpstr>
      <vt:lpstr>Framework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TERA</dc:creator>
  <cp:lastModifiedBy>haber</cp:lastModifiedBy>
  <cp:revision>26</cp:revision>
  <dcterms:created xsi:type="dcterms:W3CDTF">2011-11-29T18:26:45Z</dcterms:created>
  <dcterms:modified xsi:type="dcterms:W3CDTF">2012-03-11T15:29:24Z</dcterms:modified>
</cp:coreProperties>
</file>